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6858000" cy="9144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44" y="10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4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4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0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1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8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3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4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7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329-CCC8-4B12-B323-079660126B73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6EC89-02E3-4464-84FF-3420346C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7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6172200" cy="395816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Making In-house GHS-Style Labels for Chemicals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6172200" cy="603461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200" dirty="0" smtClean="0"/>
              <a:t>List the chemicals your plant re-labels (Usually just a few items in bottles and solvent cans)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Obtain digital files of the current (GHS –Style) Safety Data Sheets (SDS) from the suppliers.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Copy and Paste the following information from the SDS to the label template: </a:t>
            </a:r>
          </a:p>
          <a:p>
            <a:pPr lvl="1"/>
            <a:r>
              <a:rPr lang="en-US" sz="1200" dirty="0" smtClean="0"/>
              <a:t>Name of the Product</a:t>
            </a:r>
          </a:p>
          <a:p>
            <a:pPr lvl="1"/>
            <a:r>
              <a:rPr lang="en-US" sz="1200" dirty="0" smtClean="0"/>
              <a:t>Name of the Supplier, Address, Emergency contact number</a:t>
            </a:r>
          </a:p>
          <a:p>
            <a:pPr lvl="1"/>
            <a:r>
              <a:rPr lang="en-US" sz="1200" dirty="0" smtClean="0"/>
              <a:t>The Signal Word (it will be either danger or warning)</a:t>
            </a:r>
          </a:p>
          <a:p>
            <a:pPr lvl="1"/>
            <a:r>
              <a:rPr lang="en-US" sz="1200" dirty="0" smtClean="0"/>
              <a:t>The Hazard Statements</a:t>
            </a:r>
          </a:p>
          <a:p>
            <a:pPr lvl="1"/>
            <a:r>
              <a:rPr lang="en-US" sz="1200" dirty="0" smtClean="0"/>
              <a:t>The Precautionary Statements</a:t>
            </a:r>
          </a:p>
          <a:p>
            <a:pPr lvl="1"/>
            <a:endParaRPr lang="en-US" sz="1200" dirty="0"/>
          </a:p>
          <a:p>
            <a:pPr>
              <a:buFont typeface="+mj-lt"/>
              <a:buAutoNum type="arabicPeriod"/>
            </a:pPr>
            <a:r>
              <a:rPr lang="en-US" sz="1200" dirty="0" smtClean="0"/>
              <a:t>Copy the appropriate pictograms from below into the label template</a:t>
            </a:r>
          </a:p>
          <a:p>
            <a:pPr lvl="1"/>
            <a:endParaRPr lang="en-US" sz="800" dirty="0" smtClean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>
              <a:buFont typeface="+mj-lt"/>
              <a:buAutoNum type="arabicPeriod"/>
            </a:pPr>
            <a:endParaRPr lang="en-US" sz="1200" dirty="0" smtClean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>
              <a:buFont typeface="+mj-lt"/>
              <a:buAutoNum type="arabicPeriod"/>
            </a:pPr>
            <a:endParaRPr lang="en-US" sz="1200" dirty="0" smtClean="0"/>
          </a:p>
          <a:p>
            <a:pPr>
              <a:buFont typeface="+mj-lt"/>
              <a:buAutoNum type="arabicPeriod"/>
            </a:pPr>
            <a:endParaRPr lang="en-US" sz="1200" dirty="0" smtClean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>
              <a:buFont typeface="+mj-lt"/>
              <a:buAutoNum type="arabicPeriod"/>
            </a:pPr>
            <a:endParaRPr lang="en-US" sz="1200" dirty="0" smtClean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>
              <a:buFont typeface="+mj-lt"/>
              <a:buAutoNum type="arabicPeriod"/>
            </a:pPr>
            <a:r>
              <a:rPr lang="en-US" sz="1200" dirty="0" smtClean="0"/>
              <a:t>Screen capture the supplier logo from the SDS file and place it in the template. 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Print the sheet and cut the printed label to size (using the cut marks)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Laminate the label (to ensure it will last).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Attach the laminated label to the container (We normally use clear tape for bottles and electrical ties with bench cans and solvent cans). </a:t>
            </a:r>
            <a:endParaRPr lang="en-US" sz="1200" dirty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 marL="457200" lvl="1" indent="0">
              <a:buNone/>
            </a:pPr>
            <a:endParaRPr lang="en-US" sz="1200" dirty="0" smtClean="0"/>
          </a:p>
          <a:p>
            <a:pPr lvl="1"/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864793"/>
            <a:ext cx="512480" cy="512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047" y="3876145"/>
            <a:ext cx="512480" cy="512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047" y="4379411"/>
            <a:ext cx="512480" cy="512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617" y="4889753"/>
            <a:ext cx="512480" cy="512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74275"/>
            <a:ext cx="512480" cy="5124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386755"/>
            <a:ext cx="514973" cy="5149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962" y="4377273"/>
            <a:ext cx="512480" cy="512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45" y="4889753"/>
            <a:ext cx="512480" cy="5124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897720"/>
            <a:ext cx="512480" cy="5124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147" y="7620000"/>
            <a:ext cx="1307817" cy="53186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84344" y="8207603"/>
            <a:ext cx="2313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Joe Eudy, 469 688-3142 cell , www.safeimpact.com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54572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256" y="457200"/>
            <a:ext cx="3341944" cy="2209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399918" y="504284"/>
            <a:ext cx="4732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 smtClean="0">
                <a:solidFill>
                  <a:srgbClr val="008000"/>
                </a:solidFill>
              </a:rPr>
              <a:t>Product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184827" y="1371600"/>
            <a:ext cx="8819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Hazard </a:t>
            </a:r>
            <a:r>
              <a:rPr lang="en-US" altLang="en-US" sz="700" dirty="0" smtClean="0">
                <a:solidFill>
                  <a:srgbClr val="008000"/>
                </a:solidFill>
              </a:rPr>
              <a:t>Statements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219200" y="1247745"/>
            <a:ext cx="11384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Precautionary </a:t>
            </a:r>
            <a:r>
              <a:rPr lang="en-US" altLang="en-US" sz="700" dirty="0" smtClean="0">
                <a:solidFill>
                  <a:srgbClr val="008000"/>
                </a:solidFill>
              </a:rPr>
              <a:t>Statements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4905" y="1143000"/>
            <a:ext cx="62709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Signal Word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505200" y="5562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505200" y="76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0" y="457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667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3124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10000" y="52578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01540" y="457200"/>
            <a:ext cx="132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 </a:t>
            </a:r>
            <a:r>
              <a:rPr lang="en-US" sz="1400" b="1" dirty="0"/>
              <a:t>7666 MRC-ALT 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0" y="803315"/>
            <a:ext cx="512480" cy="51248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40458" y="1247745"/>
            <a:ext cx="5453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Danger </a:t>
            </a:r>
            <a:r>
              <a:rPr lang="en-US" sz="700" dirty="0" smtClean="0">
                <a:solidFill>
                  <a:schemeClr val="accent6">
                    <a:lumMod val="75000"/>
                  </a:schemeClr>
                </a:solidFill>
              </a:rPr>
              <a:t>xx</a:t>
            </a:r>
            <a:endParaRPr lang="en-US" sz="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1539559"/>
            <a:ext cx="126257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 smtClean="0"/>
              <a:t>H225</a:t>
            </a:r>
            <a:r>
              <a:rPr lang="en-US" sz="500" dirty="0"/>
              <a:t>: </a:t>
            </a:r>
            <a:r>
              <a:rPr lang="en-US" sz="500" b="1" dirty="0"/>
              <a:t>HIGHLY FLAMMABLE LIQUID &amp; VAPOR. </a:t>
            </a:r>
            <a:endParaRPr lang="en-US" sz="500" b="1" dirty="0" smtClean="0"/>
          </a:p>
          <a:p>
            <a:endParaRPr lang="en-US" sz="500" b="1" dirty="0"/>
          </a:p>
          <a:p>
            <a:r>
              <a:rPr lang="en-US" sz="500" dirty="0"/>
              <a:t>H304: </a:t>
            </a:r>
            <a:r>
              <a:rPr lang="en-US" sz="500" b="1" dirty="0"/>
              <a:t>MAY BE FATAL </a:t>
            </a:r>
            <a:r>
              <a:rPr lang="en-US" sz="500" b="1" dirty="0" smtClean="0"/>
              <a:t>IF SWALLOWED </a:t>
            </a:r>
            <a:r>
              <a:rPr lang="en-US" sz="500" b="1" dirty="0"/>
              <a:t>AND ENTERS AIRWAYS</a:t>
            </a:r>
            <a:r>
              <a:rPr lang="en-US" sz="500" b="1" dirty="0" smtClean="0"/>
              <a:t>.</a:t>
            </a:r>
          </a:p>
          <a:p>
            <a:r>
              <a:rPr lang="en-US" sz="500" b="1" dirty="0" smtClean="0"/>
              <a:t> </a:t>
            </a:r>
            <a:endParaRPr lang="en-US" sz="500" b="1" dirty="0"/>
          </a:p>
          <a:p>
            <a:r>
              <a:rPr lang="en-US" sz="500" dirty="0"/>
              <a:t>H336: </a:t>
            </a:r>
            <a:r>
              <a:rPr lang="en-US" sz="500" b="1" dirty="0"/>
              <a:t>MAY CAUSE DROWSINESS OR DIZZINESS. </a:t>
            </a:r>
            <a:endParaRPr lang="en-US" sz="500" b="1" dirty="0" smtClean="0"/>
          </a:p>
          <a:p>
            <a:endParaRPr lang="en-US" sz="500" b="1" dirty="0"/>
          </a:p>
          <a:p>
            <a:r>
              <a:rPr lang="en-US" sz="500" dirty="0"/>
              <a:t>H315: </a:t>
            </a:r>
            <a:r>
              <a:rPr lang="en-US" sz="500" b="1" dirty="0"/>
              <a:t>CAUSES SKIN IRRITATION</a:t>
            </a:r>
            <a:r>
              <a:rPr lang="en-US" sz="500" b="1" dirty="0" smtClean="0"/>
              <a:t>.</a:t>
            </a:r>
          </a:p>
          <a:p>
            <a:r>
              <a:rPr lang="en-US" sz="500" b="1" dirty="0" smtClean="0"/>
              <a:t> </a:t>
            </a:r>
            <a:endParaRPr lang="en-US" sz="500" b="1" dirty="0"/>
          </a:p>
          <a:p>
            <a:r>
              <a:rPr lang="en-US" sz="500" dirty="0"/>
              <a:t>H319: </a:t>
            </a:r>
            <a:r>
              <a:rPr lang="en-US" sz="500" b="1" dirty="0"/>
              <a:t>CAUSES SERIOUS EYE </a:t>
            </a:r>
            <a:endParaRPr lang="en-US" sz="500" b="1" dirty="0" smtClean="0"/>
          </a:p>
          <a:p>
            <a:r>
              <a:rPr lang="en-US" sz="500" b="1" dirty="0" smtClean="0"/>
              <a:t>IRRITATION</a:t>
            </a:r>
            <a:r>
              <a:rPr lang="en-US" sz="500" b="1" dirty="0"/>
              <a:t>. </a:t>
            </a:r>
            <a:r>
              <a:rPr lang="en-US" sz="500" b="1" dirty="0" smtClean="0">
                <a:solidFill>
                  <a:schemeClr val="accent6">
                    <a:lumMod val="75000"/>
                  </a:schemeClr>
                </a:solidFill>
              </a:rPr>
              <a:t>XXXX</a:t>
            </a:r>
            <a:endParaRPr lang="en-US" sz="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28725" y="1371600"/>
            <a:ext cx="2276475" cy="132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" b="1" dirty="0" smtClean="0"/>
              <a:t>Prevention:</a:t>
            </a:r>
            <a:r>
              <a:rPr lang="en-US" sz="420" dirty="0" smtClean="0"/>
              <a:t>P210</a:t>
            </a:r>
            <a:r>
              <a:rPr lang="en-US" sz="420" dirty="0"/>
              <a:t>: KEEP AWAY FROM HEAT/SPARKS/OPEN FLAMES/HOT SURFACES AND OTHER IGNITION SOURCES. </a:t>
            </a:r>
            <a:r>
              <a:rPr lang="en-US" sz="420" dirty="0" smtClean="0"/>
              <a:t>NO </a:t>
            </a:r>
            <a:r>
              <a:rPr lang="en-US" sz="420" dirty="0"/>
              <a:t>SMOKING. </a:t>
            </a:r>
          </a:p>
          <a:p>
            <a:r>
              <a:rPr lang="en-US" sz="420" dirty="0"/>
              <a:t>P261: AVOID BREATHING FUME/MIST/VAPORS/SPRAY/DUST/GAS. </a:t>
            </a:r>
          </a:p>
          <a:p>
            <a:r>
              <a:rPr lang="en-US" sz="420" dirty="0"/>
              <a:t>P280: WEAR PROTECTIVE GLOVES/PROTECTIVE CLOTHING/EYE PROTECTION/FACE PROTECTION. </a:t>
            </a:r>
            <a:r>
              <a:rPr lang="en-US" sz="420" dirty="0" smtClean="0"/>
              <a:t>P264</a:t>
            </a:r>
            <a:r>
              <a:rPr lang="en-US" sz="420" dirty="0"/>
              <a:t>: WASH SKIN THOROUGHLY </a:t>
            </a:r>
            <a:r>
              <a:rPr lang="en-US" sz="420" dirty="0" smtClean="0"/>
              <a:t>AFTER HANDLING. </a:t>
            </a:r>
          </a:p>
          <a:p>
            <a:r>
              <a:rPr lang="en-US" sz="420" b="1" dirty="0" smtClean="0"/>
              <a:t>Response:</a:t>
            </a:r>
            <a:r>
              <a:rPr lang="en-US" sz="420" dirty="0" smtClean="0"/>
              <a:t> </a:t>
            </a:r>
            <a:r>
              <a:rPr lang="en-US" sz="420" dirty="0"/>
              <a:t>P370+P378: IN CASE OF FIRE: USE DRY CHEMICAL OR CARBON DIOXIDE TO EXTINGUISH. </a:t>
            </a:r>
          </a:p>
          <a:p>
            <a:r>
              <a:rPr lang="en-US" sz="420" dirty="0"/>
              <a:t>P301+P310+P331: IF SWALLOWED: IMMEDIATELY CALL A POISON CENTER OR DOCTOR. DO NOT INDUCE VOMITING. </a:t>
            </a:r>
          </a:p>
          <a:p>
            <a:r>
              <a:rPr lang="en-US" sz="420" dirty="0"/>
              <a:t>P304+P340: IF INHALED: REMOVE PERSON TO FRESH AIR AND KEEP COMFORTABLE FOR BREATHING. </a:t>
            </a:r>
          </a:p>
          <a:p>
            <a:r>
              <a:rPr lang="en-US" sz="420" dirty="0"/>
              <a:t>P303+P361+P353 IF ON SKIN (or hair): TAKE OFF IMMEDIATELY ALL CONTAMINATED CLOTHING. RINSE SKIN WITH WATER (OR SHOWER). </a:t>
            </a:r>
          </a:p>
          <a:p>
            <a:r>
              <a:rPr lang="en-US" sz="420" dirty="0"/>
              <a:t>P305+P351+P338: IF IN EYES: RINSE CAUTIOUSLY WITH WATER FOR SEVERAL MINUTES. REMOVE CONTACT LENSES, IF PRESENT AND EASY TO DO. CONTINUE RINSING. </a:t>
            </a:r>
            <a:endParaRPr lang="en-US" sz="420" dirty="0" smtClean="0"/>
          </a:p>
          <a:p>
            <a:r>
              <a:rPr lang="en-US" sz="420" dirty="0" smtClean="0"/>
              <a:t> </a:t>
            </a:r>
            <a:r>
              <a:rPr lang="en-US" sz="420" b="1" dirty="0" smtClean="0"/>
              <a:t>Storage:</a:t>
            </a:r>
            <a:r>
              <a:rPr lang="en-US" sz="420" dirty="0" smtClean="0"/>
              <a:t>P403+P233+P405</a:t>
            </a:r>
            <a:r>
              <a:rPr lang="en-US" sz="420" dirty="0"/>
              <a:t>: STORE IN A WELL-VENTILATED PLACE. KEEP CONTAINER TIGHTLY CLOSED. STORE LOCKED UP </a:t>
            </a:r>
            <a:endParaRPr lang="en-US" sz="420" b="1" dirty="0"/>
          </a:p>
          <a:p>
            <a:r>
              <a:rPr lang="en-US" sz="420" b="1" dirty="0" smtClean="0"/>
              <a:t>Disposal</a:t>
            </a:r>
            <a:r>
              <a:rPr lang="en-US" sz="420" dirty="0" smtClean="0"/>
              <a:t>P501</a:t>
            </a:r>
            <a:r>
              <a:rPr lang="en-US" sz="420" dirty="0"/>
              <a:t>: DISPOSE OF CONTENTS/CONTAINER IN ACCORDANCE WITH LOCAL/REGIONAL/NATIONAL REGULATIONS. </a:t>
            </a:r>
            <a:r>
              <a:rPr lang="en-US" sz="420" dirty="0" smtClean="0">
                <a:solidFill>
                  <a:schemeClr val="accent6">
                    <a:lumMod val="75000"/>
                  </a:schemeClr>
                </a:solidFill>
              </a:rPr>
              <a:t>XXXXXXX</a:t>
            </a:r>
            <a:endParaRPr lang="en-US" sz="42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95400" y="1577633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63256" y="3117652"/>
            <a:ext cx="3341944" cy="214014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240201" y="3157463"/>
            <a:ext cx="4732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 smtClean="0">
                <a:solidFill>
                  <a:srgbClr val="008000"/>
                </a:solidFill>
              </a:rPr>
              <a:t>Product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25" name="TextBox 26"/>
          <p:cNvSpPr txBox="1">
            <a:spLocks noChangeArrowheads="1"/>
          </p:cNvSpPr>
          <p:nvPr/>
        </p:nvSpPr>
        <p:spPr bwMode="auto">
          <a:xfrm>
            <a:off x="184827" y="4162455"/>
            <a:ext cx="8819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Hazard </a:t>
            </a:r>
            <a:r>
              <a:rPr lang="en-US" altLang="en-US" sz="700" dirty="0" smtClean="0">
                <a:solidFill>
                  <a:srgbClr val="008000"/>
                </a:solidFill>
              </a:rPr>
              <a:t>Statements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26" name="TextBox 19"/>
          <p:cNvSpPr txBox="1">
            <a:spLocks noChangeArrowheads="1"/>
          </p:cNvSpPr>
          <p:nvPr/>
        </p:nvSpPr>
        <p:spPr bwMode="auto">
          <a:xfrm>
            <a:off x="713407" y="4946530"/>
            <a:ext cx="11384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Precautionary </a:t>
            </a:r>
            <a:r>
              <a:rPr lang="en-US" altLang="en-US" sz="700" dirty="0" smtClean="0">
                <a:solidFill>
                  <a:srgbClr val="008000"/>
                </a:solidFill>
              </a:rPr>
              <a:t>Statements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" y="3117652"/>
            <a:ext cx="1489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203 LITHO WASH 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76" y="3436193"/>
            <a:ext cx="512480" cy="51248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85800" y="3962400"/>
            <a:ext cx="447558" cy="181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Danger</a:t>
            </a:r>
            <a:endParaRPr lang="en-US" sz="700" dirty="0"/>
          </a:p>
        </p:txBody>
      </p:sp>
      <p:sp>
        <p:nvSpPr>
          <p:cNvPr id="30" name="TextBox 29"/>
          <p:cNvSpPr txBox="1"/>
          <p:nvPr/>
        </p:nvSpPr>
        <p:spPr>
          <a:xfrm>
            <a:off x="975308" y="4122003"/>
            <a:ext cx="2122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00" dirty="0"/>
          </a:p>
          <a:p>
            <a:r>
              <a:rPr lang="en-US" sz="600" dirty="0" smtClean="0"/>
              <a:t>H226</a:t>
            </a:r>
            <a:r>
              <a:rPr lang="en-US" sz="600" dirty="0"/>
              <a:t>: </a:t>
            </a:r>
            <a:r>
              <a:rPr lang="en-US" sz="600" b="1" dirty="0"/>
              <a:t>FLAMMABLE LIQUID &amp; VAPOR. </a:t>
            </a:r>
          </a:p>
          <a:p>
            <a:r>
              <a:rPr lang="en-US" sz="600" dirty="0"/>
              <a:t>H304: </a:t>
            </a:r>
            <a:r>
              <a:rPr lang="en-US" sz="600" b="1" dirty="0"/>
              <a:t>MAY BE FATAL IF SWALLOWED AND ENTERS AIRWAYS. </a:t>
            </a:r>
          </a:p>
          <a:p>
            <a:r>
              <a:rPr lang="en-US" sz="600" dirty="0"/>
              <a:t>H335: </a:t>
            </a:r>
            <a:r>
              <a:rPr lang="en-US" sz="600" b="1" dirty="0"/>
              <a:t>MAY CAUSE RESPIRATORY IRRITATION. </a:t>
            </a:r>
          </a:p>
          <a:p>
            <a:r>
              <a:rPr lang="en-US" sz="600" dirty="0"/>
              <a:t>H336:</a:t>
            </a:r>
            <a:r>
              <a:rPr lang="en-US" sz="600" b="1" dirty="0"/>
              <a:t>MAY CAUSE DROWSINESS OR DIZZINESS. </a:t>
            </a:r>
          </a:p>
          <a:p>
            <a:r>
              <a:rPr lang="en-US" sz="600" dirty="0"/>
              <a:t>H315: </a:t>
            </a:r>
            <a:r>
              <a:rPr lang="en-US" sz="600" b="1" dirty="0"/>
              <a:t>CAUSES SKIN IRRITATION. </a:t>
            </a:r>
          </a:p>
          <a:p>
            <a:r>
              <a:rPr lang="en-US" sz="600" dirty="0"/>
              <a:t>H319: </a:t>
            </a:r>
            <a:r>
              <a:rPr lang="en-US" sz="600" b="1" dirty="0"/>
              <a:t>CAUSES SERIOUS EYE IRRITATION. </a:t>
            </a:r>
          </a:p>
          <a:p>
            <a:r>
              <a:rPr lang="en-US" sz="600" dirty="0"/>
              <a:t>H351: </a:t>
            </a:r>
            <a:r>
              <a:rPr lang="en-US" sz="600" b="1" dirty="0"/>
              <a:t>SUSPECTED OF CAUSING CANCER</a:t>
            </a:r>
            <a:r>
              <a:rPr lang="en-US" sz="600" b="1" dirty="0" smtClean="0"/>
              <a:t>.  </a:t>
            </a:r>
            <a:r>
              <a:rPr lang="en-US" sz="600" b="1" dirty="0" err="1" smtClean="0">
                <a:solidFill>
                  <a:schemeClr val="accent6">
                    <a:lumMod val="75000"/>
                  </a:schemeClr>
                </a:solidFill>
              </a:rPr>
              <a:t>xxxx</a:t>
            </a:r>
            <a:r>
              <a:rPr lang="en-US" sz="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31775" y="3785517"/>
            <a:ext cx="1347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Health </a:t>
            </a:r>
            <a:r>
              <a:rPr lang="en-US" sz="600" dirty="0"/>
              <a:t>and Safety </a:t>
            </a:r>
            <a:r>
              <a:rPr lang="en-US" sz="600" dirty="0" smtClean="0"/>
              <a:t>days 610 253-6202</a:t>
            </a:r>
            <a:endParaRPr lang="en-US" sz="600" dirty="0"/>
          </a:p>
          <a:p>
            <a:r>
              <a:rPr lang="en-US" sz="600" dirty="0"/>
              <a:t>24 </a:t>
            </a:r>
            <a:r>
              <a:rPr lang="en-US" sz="600" dirty="0" err="1" smtClean="0"/>
              <a:t>Hr</a:t>
            </a:r>
            <a:r>
              <a:rPr lang="en-US" sz="600" dirty="0" smtClean="0"/>
              <a:t> Emergency / Spill line </a:t>
            </a:r>
            <a:br>
              <a:rPr lang="en-US" sz="600" dirty="0" smtClean="0"/>
            </a:br>
            <a:r>
              <a:rPr lang="en-US" sz="600" dirty="0" smtClean="0"/>
              <a:t>1-800-424-9300 </a:t>
            </a:r>
            <a:r>
              <a:rPr lang="en-US" sz="600" dirty="0" err="1" smtClean="0"/>
              <a:t>Chemtrec</a:t>
            </a:r>
            <a:endParaRPr lang="en-US" sz="600" dirty="0"/>
          </a:p>
        </p:txBody>
      </p:sp>
      <p:pic>
        <p:nvPicPr>
          <p:cNvPr id="35" name="Picture 3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820" y="3138477"/>
            <a:ext cx="354413" cy="2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96" y="3429000"/>
            <a:ext cx="512480" cy="51248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156" y="3446362"/>
            <a:ext cx="512480" cy="512480"/>
          </a:xfrm>
          <a:prstGeom prst="rect">
            <a:avLst/>
          </a:prstGeom>
        </p:spPr>
      </p:pic>
      <p:sp>
        <p:nvSpPr>
          <p:cNvPr id="38" name="TextBox 20"/>
          <p:cNvSpPr txBox="1">
            <a:spLocks noChangeArrowheads="1"/>
          </p:cNvSpPr>
          <p:nvPr/>
        </p:nvSpPr>
        <p:spPr bwMode="auto">
          <a:xfrm>
            <a:off x="168568" y="3429000"/>
            <a:ext cx="59343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 smtClean="0">
                <a:solidFill>
                  <a:srgbClr val="008000"/>
                </a:solidFill>
              </a:rPr>
              <a:t>Pictograms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63256" y="3962400"/>
            <a:ext cx="62709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Signal Word</a:t>
            </a:r>
          </a:p>
        </p:txBody>
      </p:sp>
      <p:sp>
        <p:nvSpPr>
          <p:cNvPr id="40" name="TextBox 18"/>
          <p:cNvSpPr txBox="1">
            <a:spLocks noChangeArrowheads="1"/>
          </p:cNvSpPr>
          <p:nvPr/>
        </p:nvSpPr>
        <p:spPr bwMode="auto">
          <a:xfrm>
            <a:off x="2209800" y="3305145"/>
            <a:ext cx="50526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Supplier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308318" y="3138821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Signature Products</a:t>
            </a:r>
          </a:p>
          <a:p>
            <a:r>
              <a:rPr lang="en-US" sz="600" dirty="0" smtClean="0"/>
              <a:t>Labeled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39374" y="694901"/>
            <a:ext cx="10792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/>
              <a:t>Tower Products, </a:t>
            </a:r>
            <a:r>
              <a:rPr lang="en-US" sz="700" b="1" dirty="0" err="1" smtClean="0"/>
              <a:t>Inc</a:t>
            </a:r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sz="600" dirty="0" smtClean="0"/>
              <a:t>2703  </a:t>
            </a:r>
            <a:r>
              <a:rPr lang="en-US" sz="600" dirty="0" err="1" smtClean="0"/>
              <a:t>Freemansburg</a:t>
            </a:r>
            <a:r>
              <a:rPr lang="en-US" sz="600" dirty="0" smtClean="0"/>
              <a:t> Ave</a:t>
            </a:r>
            <a:endParaRPr lang="en-US" sz="600" dirty="0"/>
          </a:p>
          <a:p>
            <a:r>
              <a:rPr lang="en-US" sz="600" dirty="0" smtClean="0"/>
              <a:t>Easton, PA </a:t>
            </a:r>
            <a:r>
              <a:rPr lang="en-US" sz="600" dirty="0" smtClean="0"/>
              <a:t>18045  </a:t>
            </a:r>
            <a:r>
              <a:rPr lang="en-US" sz="6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49884" y="1006651"/>
            <a:ext cx="1347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Health </a:t>
            </a:r>
            <a:r>
              <a:rPr lang="en-US" sz="600" dirty="0"/>
              <a:t>and Safety </a:t>
            </a:r>
            <a:r>
              <a:rPr lang="en-US" sz="600" dirty="0" smtClean="0"/>
              <a:t>days 610 253-6202</a:t>
            </a:r>
            <a:endParaRPr lang="en-US" sz="600" dirty="0"/>
          </a:p>
          <a:p>
            <a:r>
              <a:rPr lang="en-US" sz="600" dirty="0"/>
              <a:t>24 </a:t>
            </a:r>
            <a:r>
              <a:rPr lang="en-US" sz="600" dirty="0" err="1" smtClean="0"/>
              <a:t>Hr</a:t>
            </a:r>
            <a:r>
              <a:rPr lang="en-US" sz="600" dirty="0" smtClean="0"/>
              <a:t> Emergency / Spill line </a:t>
            </a:r>
            <a:br>
              <a:rPr lang="en-US" sz="600" dirty="0" smtClean="0"/>
            </a:br>
            <a:r>
              <a:rPr lang="en-US" sz="600" dirty="0" smtClean="0"/>
              <a:t>1-800-424-9300 </a:t>
            </a:r>
            <a:r>
              <a:rPr lang="en-US" sz="600" dirty="0" err="1" smtClean="0"/>
              <a:t>Chemtrec</a:t>
            </a:r>
            <a:endParaRPr lang="en-US" sz="600" dirty="0"/>
          </a:p>
        </p:txBody>
      </p:sp>
      <p:pic>
        <p:nvPicPr>
          <p:cNvPr id="44" name="Picture 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844" y="467087"/>
            <a:ext cx="354413" cy="2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2450342" y="45720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Signature Products</a:t>
            </a:r>
          </a:p>
          <a:p>
            <a:r>
              <a:rPr lang="en-US" sz="600" dirty="0" smtClean="0"/>
              <a:t>Labeled</a:t>
            </a: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95" y="806747"/>
            <a:ext cx="512480" cy="51248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870" y="803315"/>
            <a:ext cx="512480" cy="512480"/>
          </a:xfrm>
          <a:prstGeom prst="rect">
            <a:avLst/>
          </a:prstGeom>
        </p:spPr>
      </p:pic>
      <p:sp>
        <p:nvSpPr>
          <p:cNvPr id="48" name="TextBox 18"/>
          <p:cNvSpPr txBox="1">
            <a:spLocks noChangeArrowheads="1"/>
          </p:cNvSpPr>
          <p:nvPr/>
        </p:nvSpPr>
        <p:spPr bwMode="auto">
          <a:xfrm>
            <a:off x="2014668" y="685800"/>
            <a:ext cx="50526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Supplier </a:t>
            </a:r>
          </a:p>
        </p:txBody>
      </p:sp>
      <p:sp>
        <p:nvSpPr>
          <p:cNvPr id="49" name="TextBox 20"/>
          <p:cNvSpPr txBox="1">
            <a:spLocks noChangeArrowheads="1"/>
          </p:cNvSpPr>
          <p:nvPr/>
        </p:nvSpPr>
        <p:spPr bwMode="auto">
          <a:xfrm>
            <a:off x="197143" y="765812"/>
            <a:ext cx="59343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 smtClean="0">
                <a:solidFill>
                  <a:srgbClr val="008000"/>
                </a:solidFill>
              </a:rPr>
              <a:t>Pictograms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3505200" y="8382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810000" y="594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10000" y="8077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17"/>
          <p:cNvSpPr txBox="1">
            <a:spLocks noChangeArrowheads="1"/>
          </p:cNvSpPr>
          <p:nvPr/>
        </p:nvSpPr>
        <p:spPr bwMode="auto">
          <a:xfrm>
            <a:off x="240201" y="5976863"/>
            <a:ext cx="4732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 smtClean="0">
                <a:solidFill>
                  <a:srgbClr val="008000"/>
                </a:solidFill>
              </a:rPr>
              <a:t>Product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57" name="TextBox 19"/>
          <p:cNvSpPr txBox="1">
            <a:spLocks noChangeArrowheads="1"/>
          </p:cNvSpPr>
          <p:nvPr/>
        </p:nvSpPr>
        <p:spPr bwMode="auto">
          <a:xfrm>
            <a:off x="228209" y="6226639"/>
            <a:ext cx="11384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700" dirty="0">
                <a:solidFill>
                  <a:srgbClr val="008000"/>
                </a:solidFill>
              </a:rPr>
              <a:t>Precautionary </a:t>
            </a:r>
            <a:r>
              <a:rPr lang="en-US" altLang="en-US" sz="700" dirty="0" smtClean="0">
                <a:solidFill>
                  <a:srgbClr val="008000"/>
                </a:solidFill>
              </a:rPr>
              <a:t>Statements</a:t>
            </a:r>
            <a:endParaRPr lang="en-US" altLang="en-US" sz="700" dirty="0">
              <a:solidFill>
                <a:srgbClr val="008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62000" y="5937052"/>
            <a:ext cx="1489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203 LITHO WASH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52400" y="6280095"/>
            <a:ext cx="3429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00" dirty="0"/>
          </a:p>
          <a:p>
            <a:r>
              <a:rPr lang="en-US" sz="600" b="1" dirty="0" smtClean="0"/>
              <a:t>Prevention: </a:t>
            </a:r>
            <a:r>
              <a:rPr lang="en-US" sz="600" dirty="0"/>
              <a:t>P210: KEEP AWAY FROM HEAT/SPARKS/OPEN FLAMES/HOT SURFACES AND OTHER IGNITION SOURCES. </a:t>
            </a:r>
            <a:r>
              <a:rPr lang="en-US" sz="600" dirty="0" smtClean="0"/>
              <a:t>NO </a:t>
            </a:r>
            <a:r>
              <a:rPr lang="en-US" sz="600" dirty="0"/>
              <a:t>SMOKING. </a:t>
            </a:r>
          </a:p>
          <a:p>
            <a:r>
              <a:rPr lang="en-US" sz="600" dirty="0"/>
              <a:t>P261: AVOID BREATHING FUME/MIST/VAPORS/SPRAY. </a:t>
            </a:r>
          </a:p>
          <a:p>
            <a:r>
              <a:rPr lang="en-US" sz="600" dirty="0"/>
              <a:t>P280: WEAR PROTECTIVE GLOVES/PROTECTIVE CLOTHING/EYE PROTECTION/FACE PROTECTION. </a:t>
            </a:r>
          </a:p>
          <a:p>
            <a:r>
              <a:rPr lang="en-US" sz="600" dirty="0"/>
              <a:t>P264: WASH SKIN THOROUGHLY AFTER HANDLING. </a:t>
            </a:r>
          </a:p>
          <a:p>
            <a:r>
              <a:rPr lang="en-US" sz="600" dirty="0"/>
              <a:t>P201: OBTAIN SPECIAL INSTRUCTIONS BEFORE USE. </a:t>
            </a:r>
          </a:p>
          <a:p>
            <a:r>
              <a:rPr lang="en-US" sz="600" b="1" dirty="0" smtClean="0"/>
              <a:t>Response: </a:t>
            </a:r>
            <a:r>
              <a:rPr lang="en-US" sz="600" dirty="0" smtClean="0"/>
              <a:t>P370+P378</a:t>
            </a:r>
            <a:r>
              <a:rPr lang="en-US" sz="600" dirty="0"/>
              <a:t>: IN CASE OF FIRE: USE DRY CHEMICAL OR CARBON DIOXIDE TO EXTINGUISH. </a:t>
            </a:r>
            <a:r>
              <a:rPr lang="en-US" sz="600" dirty="0" smtClean="0"/>
              <a:t>P301+P310+P331</a:t>
            </a:r>
            <a:r>
              <a:rPr lang="en-US" sz="600" dirty="0"/>
              <a:t>: IF SWALLOWED: IMMEDIATELY CALL A POISON CENTER OR DOCTOR. DO NOT INDUCE VOMTING. </a:t>
            </a:r>
          </a:p>
          <a:p>
            <a:r>
              <a:rPr lang="en-US" sz="600" dirty="0"/>
              <a:t>P304+P340: IF INHALED: REMOVE PERSON TO FRESH AIR AND KEEP COMFORTABLE FOR BREATHING. </a:t>
            </a:r>
            <a:r>
              <a:rPr lang="en-US" sz="600" dirty="0" smtClean="0"/>
              <a:t>P303+P361+P353 </a:t>
            </a:r>
            <a:r>
              <a:rPr lang="en-US" sz="600" dirty="0"/>
              <a:t>IF ON SKIN (or hair): TAKE OFF IMMEDIATELY ALL CONTAMINATED CLOTHING. RINSE SKIN WITH WATER (OR SHOWER). </a:t>
            </a:r>
          </a:p>
          <a:p>
            <a:r>
              <a:rPr lang="en-US" sz="600" dirty="0"/>
              <a:t>P305+P351+P338: IF IN EYES: RINSE CAUTIOUSLY WITH WATER FOR SEVERAL MINUTES. REMOVE CONTACT LENSES, IF PRESENT AND EASY TO DO. CONTINUE RINSING. </a:t>
            </a:r>
          </a:p>
          <a:p>
            <a:r>
              <a:rPr lang="en-US" sz="600" dirty="0"/>
              <a:t>P308+P313: IF EXPOSED OR CONCERNED: GET MEDICAL ADVICE/ATTENTION. </a:t>
            </a:r>
          </a:p>
          <a:p>
            <a:r>
              <a:rPr lang="en-US" sz="600" b="1" dirty="0" smtClean="0"/>
              <a:t>Storage: </a:t>
            </a:r>
            <a:r>
              <a:rPr lang="en-US" sz="600" dirty="0" smtClean="0"/>
              <a:t>P403+P233+P405: STORE IN A WELL-VENTILATED PLACE. KEEP CONTAINER TIGHTLY CLOSED. STORE LOCKED UP. </a:t>
            </a:r>
            <a:r>
              <a:rPr lang="en-US" sz="600" b="1" dirty="0" smtClean="0"/>
              <a:t>Disposal: </a:t>
            </a:r>
            <a:r>
              <a:rPr lang="en-US" sz="600" dirty="0" smtClean="0"/>
              <a:t>P501: DISPOSE OF CONTENTS/CONTAINER IN ACCORDANCE WITH LOCAL/REGIONAL/NATIONAL REGULATIONS  </a:t>
            </a:r>
            <a:r>
              <a:rPr lang="en-US" sz="6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6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820" y="5957877"/>
            <a:ext cx="354413" cy="2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4343400" y="734199"/>
            <a:ext cx="2317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chemeClr val="accent2">
                    <a:lumMod val="75000"/>
                  </a:schemeClr>
                </a:solidFill>
              </a:rPr>
              <a:t>All on one Label:</a:t>
            </a:r>
          </a:p>
          <a:p>
            <a:r>
              <a:rPr lang="en-US" sz="1200" dirty="0" smtClean="0"/>
              <a:t>Some companies may want </a:t>
            </a:r>
          </a:p>
          <a:p>
            <a:r>
              <a:rPr lang="en-US" sz="1200" dirty="0"/>
              <a:t>t</a:t>
            </a:r>
            <a:r>
              <a:rPr lang="en-US" sz="1200" dirty="0" smtClean="0"/>
              <a:t>o put all the required label </a:t>
            </a:r>
          </a:p>
          <a:p>
            <a:r>
              <a:rPr lang="en-US" sz="1200" dirty="0" smtClean="0"/>
              <a:t>Info on a single label that </a:t>
            </a:r>
          </a:p>
          <a:p>
            <a:r>
              <a:rPr lang="en-US" sz="1200" dirty="0"/>
              <a:t>c</a:t>
            </a:r>
            <a:r>
              <a:rPr lang="en-US" sz="1200" dirty="0" smtClean="0"/>
              <a:t>an be applied to bottles.</a:t>
            </a:r>
          </a:p>
          <a:p>
            <a:endParaRPr lang="en-US" sz="1200" dirty="0"/>
          </a:p>
          <a:p>
            <a:r>
              <a:rPr lang="en-US" sz="1200" dirty="0" smtClean="0"/>
              <a:t>This cut label template fits in</a:t>
            </a:r>
          </a:p>
          <a:p>
            <a:r>
              <a:rPr lang="en-US" sz="1200" dirty="0" smtClean="0"/>
              <a:t>Laminate pouch size 2 5/8 x 3 7/8</a:t>
            </a:r>
          </a:p>
          <a:p>
            <a:endParaRPr lang="en-US" sz="1200" dirty="0"/>
          </a:p>
          <a:p>
            <a:r>
              <a:rPr lang="en-US" sz="800" dirty="0" smtClean="0"/>
              <a:t>Note: The orange </a:t>
            </a:r>
            <a:r>
              <a:rPr lang="en-US" sz="800" dirty="0" smtClean="0">
                <a:solidFill>
                  <a:schemeClr val="accent6">
                    <a:lumMod val="75000"/>
                  </a:schemeClr>
                </a:solidFill>
              </a:rPr>
              <a:t>XXXs</a:t>
            </a:r>
            <a:r>
              <a:rPr lang="en-US" sz="800" dirty="0" smtClean="0"/>
              <a:t> are just a reminder, in case you forget to replace the example data in the template.</a:t>
            </a:r>
            <a:endParaRPr lang="en-US" sz="800" dirty="0"/>
          </a:p>
          <a:p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1803370" y="4935379"/>
            <a:ext cx="12939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See back side of label</a:t>
            </a:r>
            <a:endParaRPr 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2229346" y="3425279"/>
            <a:ext cx="10792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/>
              <a:t>Tower Products, </a:t>
            </a:r>
            <a:r>
              <a:rPr lang="en-US" sz="700" b="1" dirty="0" err="1" smtClean="0"/>
              <a:t>Inc</a:t>
            </a:r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sz="600" dirty="0" smtClean="0"/>
              <a:t>2703  </a:t>
            </a:r>
            <a:r>
              <a:rPr lang="en-US" sz="600" dirty="0" err="1" smtClean="0"/>
              <a:t>Freemansburg</a:t>
            </a:r>
            <a:r>
              <a:rPr lang="en-US" sz="600" dirty="0" smtClean="0"/>
              <a:t> Ave</a:t>
            </a:r>
            <a:endParaRPr lang="en-US" sz="600" dirty="0"/>
          </a:p>
          <a:p>
            <a:r>
              <a:rPr lang="en-US" sz="600" dirty="0" smtClean="0"/>
              <a:t>Easton, PA </a:t>
            </a:r>
            <a:r>
              <a:rPr lang="en-US" sz="600" dirty="0" smtClean="0"/>
              <a:t>18045  </a:t>
            </a:r>
            <a:r>
              <a:rPr lang="en-US" sz="6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43400" y="3941480"/>
            <a:ext cx="251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chemeClr val="accent2">
                    <a:lumMod val="75000"/>
                  </a:schemeClr>
                </a:solidFill>
              </a:rPr>
              <a:t>Two Sided Label:</a:t>
            </a:r>
          </a:p>
          <a:p>
            <a:r>
              <a:rPr lang="en-US" sz="1200" dirty="0" smtClean="0"/>
              <a:t>Some companies may want </a:t>
            </a:r>
          </a:p>
          <a:p>
            <a:r>
              <a:rPr lang="en-US" sz="1200" dirty="0"/>
              <a:t>t</a:t>
            </a:r>
            <a:r>
              <a:rPr lang="en-US" sz="1200" dirty="0" smtClean="0"/>
              <a:t>o put all the required label </a:t>
            </a:r>
          </a:p>
          <a:p>
            <a:r>
              <a:rPr lang="en-US" sz="1200" dirty="0" smtClean="0"/>
              <a:t>Info on a single label that </a:t>
            </a:r>
          </a:p>
          <a:p>
            <a:r>
              <a:rPr lang="en-US" sz="1200" dirty="0"/>
              <a:t>c</a:t>
            </a:r>
            <a:r>
              <a:rPr lang="en-US" sz="1200" dirty="0" smtClean="0"/>
              <a:t>an be applied to bottles.</a:t>
            </a:r>
          </a:p>
          <a:p>
            <a:endParaRPr lang="en-US" sz="1200" dirty="0"/>
          </a:p>
          <a:p>
            <a:r>
              <a:rPr lang="en-US" sz="1200" dirty="0" smtClean="0"/>
              <a:t>If applying to a bench or solvent can using an electrical tie, you might want to make a 2-sided label, using these two templates(to make the text easier to read). </a:t>
            </a:r>
          </a:p>
          <a:p>
            <a:endParaRPr lang="en-US" sz="1200" dirty="0"/>
          </a:p>
          <a:p>
            <a:r>
              <a:rPr lang="en-US" sz="1200" dirty="0"/>
              <a:t>This cut label template fits in</a:t>
            </a:r>
          </a:p>
          <a:p>
            <a:r>
              <a:rPr lang="en-US" sz="1200" dirty="0"/>
              <a:t>Laminate pouch size 2 5/8 x 3 7/8</a:t>
            </a:r>
          </a:p>
          <a:p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163256" y="5943600"/>
            <a:ext cx="3341944" cy="2140148"/>
          </a:xfrm>
          <a:prstGeom prst="rect">
            <a:avLst/>
          </a:prstGeom>
          <a:noFill/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52400" y="82677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152400" y="545782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152400" y="2743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52400" y="76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263583" y="6218944"/>
            <a:ext cx="180850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Note: Flip to see Pictograms and Hazard Statements</a:t>
            </a:r>
          </a:p>
        </p:txBody>
      </p:sp>
    </p:spTree>
    <p:extLst>
      <p:ext uri="{BB962C8B-B14F-4D97-AF65-F5344CB8AC3E}">
        <p14:creationId xmlns:p14="http://schemas.microsoft.com/office/powerpoint/2010/main" val="420015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1190625" y="408801"/>
            <a:ext cx="674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Product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381000" y="1475601"/>
            <a:ext cx="13630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Hazard </a:t>
            </a:r>
            <a:r>
              <a:rPr lang="en-US" altLang="en-US" sz="1200" dirty="0" smtClean="0">
                <a:solidFill>
                  <a:srgbClr val="008000"/>
                </a:solidFill>
              </a:rPr>
              <a:t>Statements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17" name="TextBox 19"/>
          <p:cNvSpPr txBox="1">
            <a:spLocks noChangeArrowheads="1"/>
          </p:cNvSpPr>
          <p:nvPr/>
        </p:nvSpPr>
        <p:spPr bwMode="auto">
          <a:xfrm>
            <a:off x="2085001" y="1780401"/>
            <a:ext cx="18011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Precautionary </a:t>
            </a:r>
            <a:r>
              <a:rPr lang="en-US" altLang="en-US" sz="1200" dirty="0" smtClean="0">
                <a:solidFill>
                  <a:srgbClr val="008000"/>
                </a:solidFill>
              </a:rPr>
              <a:t>Statements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18515" y="1475601"/>
            <a:ext cx="9294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Signal Word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5374" y="341958"/>
            <a:ext cx="2304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</a:t>
            </a:r>
            <a:r>
              <a:rPr lang="en-US" sz="2000" b="1" dirty="0"/>
              <a:t>7666 </a:t>
            </a:r>
            <a:r>
              <a:rPr lang="en-US" sz="2000" b="1" dirty="0" smtClean="0"/>
              <a:t>MRC-ALT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934" y="803470"/>
            <a:ext cx="635066" cy="63506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972313" y="1506379"/>
            <a:ext cx="7585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Danger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1712655"/>
            <a:ext cx="16435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H225</a:t>
            </a:r>
            <a:r>
              <a:rPr lang="en-US" sz="1000" dirty="0"/>
              <a:t>: </a:t>
            </a:r>
            <a:r>
              <a:rPr lang="en-US" sz="1000" b="1" dirty="0"/>
              <a:t>HIGHLY FLAMMABLE LIQUID &amp; VAPOR. </a:t>
            </a:r>
            <a:endParaRPr lang="en-US" sz="1000" b="1" dirty="0" smtClean="0"/>
          </a:p>
          <a:p>
            <a:endParaRPr lang="en-US" sz="1000" b="1" dirty="0"/>
          </a:p>
          <a:p>
            <a:r>
              <a:rPr lang="en-US" sz="1000" dirty="0"/>
              <a:t>H304: </a:t>
            </a:r>
            <a:r>
              <a:rPr lang="en-US" sz="1000" b="1" dirty="0"/>
              <a:t>MAY BE FATAL </a:t>
            </a:r>
            <a:r>
              <a:rPr lang="en-US" sz="1000" b="1" dirty="0" smtClean="0"/>
              <a:t>IF SWALLOWED </a:t>
            </a:r>
            <a:r>
              <a:rPr lang="en-US" sz="1000" b="1" dirty="0"/>
              <a:t>AND ENTERS AIRWAYS</a:t>
            </a:r>
            <a:r>
              <a:rPr lang="en-US" sz="1000" b="1" dirty="0" smtClean="0"/>
              <a:t>.</a:t>
            </a:r>
          </a:p>
          <a:p>
            <a:r>
              <a:rPr lang="en-US" sz="1000" b="1" dirty="0" smtClean="0"/>
              <a:t> </a:t>
            </a:r>
            <a:endParaRPr lang="en-US" sz="1000" b="1" dirty="0"/>
          </a:p>
          <a:p>
            <a:r>
              <a:rPr lang="en-US" sz="1000" dirty="0"/>
              <a:t>H336: </a:t>
            </a:r>
            <a:r>
              <a:rPr lang="en-US" sz="1000" b="1" dirty="0"/>
              <a:t>MAY CAUSE DROWSINESS OR DIZZINESS. </a:t>
            </a:r>
            <a:endParaRPr lang="en-US" sz="1000" b="1" dirty="0" smtClean="0"/>
          </a:p>
          <a:p>
            <a:endParaRPr lang="en-US" sz="1000" b="1" dirty="0"/>
          </a:p>
          <a:p>
            <a:r>
              <a:rPr lang="en-US" sz="1000" dirty="0"/>
              <a:t>H315: </a:t>
            </a:r>
            <a:r>
              <a:rPr lang="en-US" sz="1000" b="1" dirty="0"/>
              <a:t>CAUSES SKIN IRRITATION</a:t>
            </a:r>
            <a:r>
              <a:rPr lang="en-US" sz="1000" b="1" dirty="0" smtClean="0"/>
              <a:t>.</a:t>
            </a:r>
          </a:p>
          <a:p>
            <a:r>
              <a:rPr lang="en-US" sz="1000" b="1" dirty="0" smtClean="0"/>
              <a:t> </a:t>
            </a:r>
            <a:endParaRPr lang="en-US" sz="1000" b="1" dirty="0"/>
          </a:p>
          <a:p>
            <a:r>
              <a:rPr lang="en-US" sz="1000" dirty="0"/>
              <a:t>H319: </a:t>
            </a:r>
            <a:r>
              <a:rPr lang="en-US" sz="1000" b="1" dirty="0"/>
              <a:t>CAUSES SERIOUS EYE </a:t>
            </a:r>
            <a:endParaRPr lang="en-US" sz="1000" b="1" dirty="0" smtClean="0"/>
          </a:p>
          <a:p>
            <a:r>
              <a:rPr lang="en-US" sz="1000" b="1" dirty="0" smtClean="0"/>
              <a:t>IRRITATION</a:t>
            </a:r>
            <a:r>
              <a:rPr lang="en-US" sz="1000" b="1" dirty="0" smtClean="0"/>
              <a:t>. </a:t>
            </a:r>
            <a:r>
              <a:rPr lang="en-US" sz="1000" b="1" dirty="0" smtClean="0">
                <a:solidFill>
                  <a:schemeClr val="accent6">
                    <a:lumMod val="75000"/>
                  </a:schemeClr>
                </a:solidFill>
              </a:rPr>
              <a:t>xxx </a:t>
            </a:r>
            <a:endParaRPr lang="en-US" sz="1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81785" y="2011006"/>
            <a:ext cx="462381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Prevention</a:t>
            </a:r>
            <a:r>
              <a:rPr lang="en-US" sz="800" b="1" dirty="0" smtClean="0"/>
              <a:t>:</a:t>
            </a:r>
            <a:r>
              <a:rPr lang="en-US" sz="800" dirty="0" smtClean="0"/>
              <a:t>P210</a:t>
            </a:r>
            <a:r>
              <a:rPr lang="en-US" sz="800" dirty="0"/>
              <a:t>: KEEP AWAY FROM HEAT/SPARKS/OPEN FLAMES/HOT SURFACES AND OTHER IGNITION SOURCES. </a:t>
            </a:r>
            <a:r>
              <a:rPr lang="en-US" sz="800" dirty="0" smtClean="0"/>
              <a:t>NO </a:t>
            </a:r>
            <a:r>
              <a:rPr lang="en-US" sz="800" dirty="0"/>
              <a:t>SMOKING. </a:t>
            </a:r>
          </a:p>
          <a:p>
            <a:r>
              <a:rPr lang="en-US" sz="800" dirty="0"/>
              <a:t>P261: AVOID BREATHING FUME/MIST/VAPORS/SPRAY/DUST/GAS. </a:t>
            </a:r>
          </a:p>
          <a:p>
            <a:r>
              <a:rPr lang="en-US" sz="800" dirty="0"/>
              <a:t>P280: WEAR PROTECTIVE GLOVES/PROTECTIVE CLOTHING/EYE PROTECTION/FACE PROTECTION. </a:t>
            </a:r>
            <a:r>
              <a:rPr lang="en-US" sz="800" dirty="0" smtClean="0"/>
              <a:t>P264</a:t>
            </a:r>
            <a:r>
              <a:rPr lang="en-US" sz="800" dirty="0"/>
              <a:t>: WASH SKIN THOROUGHLY </a:t>
            </a:r>
            <a:r>
              <a:rPr lang="en-US" sz="800" dirty="0" smtClean="0"/>
              <a:t>AFTER HANDLING. </a:t>
            </a:r>
          </a:p>
          <a:p>
            <a:r>
              <a:rPr lang="en-US" sz="1050" b="1" dirty="0" smtClean="0"/>
              <a:t>Response:</a:t>
            </a:r>
            <a:r>
              <a:rPr lang="en-US" sz="800" dirty="0" smtClean="0"/>
              <a:t> </a:t>
            </a:r>
            <a:r>
              <a:rPr lang="en-US" sz="800" dirty="0"/>
              <a:t>P370+P378: IN CASE OF FIRE: USE DRY CHEMICAL OR CARBON DIOXIDE TO EXTINGUISH. </a:t>
            </a:r>
          </a:p>
          <a:p>
            <a:r>
              <a:rPr lang="en-US" sz="800" dirty="0"/>
              <a:t>P301+P310+P331: IF SWALLOWED: IMMEDIATELY CALL A POISON CENTER OR DOCTOR. DO NOT INDUCE VOMITING. </a:t>
            </a:r>
          </a:p>
          <a:p>
            <a:r>
              <a:rPr lang="en-US" sz="800" dirty="0"/>
              <a:t>P304+P340: IF INHALED: REMOVE PERSON TO FRESH AIR AND KEEP COMFORTABLE FOR BREATHING. </a:t>
            </a:r>
          </a:p>
          <a:p>
            <a:r>
              <a:rPr lang="en-US" sz="800" dirty="0"/>
              <a:t>P303+P361+P353 IF ON SKIN (or hair): TAKE OFF IMMEDIATELY ALL CONTAMINATED CLOTHING. RINSE SKIN WITH WATER (OR SHOWER). </a:t>
            </a:r>
          </a:p>
          <a:p>
            <a:r>
              <a:rPr lang="en-US" sz="800" dirty="0"/>
              <a:t>P305+P351+P338: IF IN EYES: RINSE CAUTIOUSLY WITH WATER FOR SEVERAL MINUTES. REMOVE CONTACT LENSES, IF PRESENT AND EASY TO DO. CONTINUE RINSING. </a:t>
            </a:r>
            <a:endParaRPr lang="en-US" sz="800" dirty="0" smtClean="0"/>
          </a:p>
          <a:p>
            <a:r>
              <a:rPr lang="en-US" sz="1050" b="1" dirty="0" smtClean="0"/>
              <a:t>Storage</a:t>
            </a:r>
            <a:r>
              <a:rPr lang="en-US" sz="800" b="1" dirty="0" smtClean="0"/>
              <a:t>:</a:t>
            </a:r>
            <a:r>
              <a:rPr lang="en-US" sz="800" dirty="0" smtClean="0"/>
              <a:t>P403+P233+P405</a:t>
            </a:r>
            <a:r>
              <a:rPr lang="en-US" sz="800" dirty="0"/>
              <a:t>: STORE IN A WELL-VENTILATED PLACE. KEEP CONTAINER TIGHTLY CLOSED. STORE LOCKED UP </a:t>
            </a:r>
            <a:endParaRPr lang="en-US" sz="800" b="1" dirty="0"/>
          </a:p>
          <a:p>
            <a:r>
              <a:rPr lang="en-US" sz="1050" b="1" dirty="0" smtClean="0"/>
              <a:t>Disposal</a:t>
            </a:r>
            <a:r>
              <a:rPr lang="en-US" sz="800" dirty="0" smtClean="0"/>
              <a:t>P501</a:t>
            </a:r>
            <a:r>
              <a:rPr lang="en-US" sz="800" dirty="0"/>
              <a:t>: DISPOSE OF CONTENTS/CONTAINER IN ACCORDANCE WITH LOCAL/REGIONAL/NATIONAL REGULATIONS. </a:t>
            </a:r>
            <a:r>
              <a:rPr lang="en-US" sz="800" dirty="0" smtClean="0"/>
              <a:t> </a:t>
            </a:r>
            <a:r>
              <a:rPr lang="en-US" sz="8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981200" y="1553806"/>
            <a:ext cx="0" cy="2789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17604" y="942201"/>
            <a:ext cx="16230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Tower Products, </a:t>
            </a:r>
            <a:r>
              <a:rPr lang="en-US" sz="1000" b="1" dirty="0" err="1" smtClean="0"/>
              <a:t>Inc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2703  </a:t>
            </a:r>
            <a:r>
              <a:rPr lang="en-US" sz="1000" dirty="0" err="1" smtClean="0"/>
              <a:t>Freemansburg</a:t>
            </a:r>
            <a:r>
              <a:rPr lang="en-US" sz="1000" dirty="0" smtClean="0"/>
              <a:t> Ave</a:t>
            </a:r>
            <a:endParaRPr lang="en-US" sz="1000" dirty="0"/>
          </a:p>
          <a:p>
            <a:r>
              <a:rPr lang="en-US" sz="1000" dirty="0" smtClean="0"/>
              <a:t>Easton, PA </a:t>
            </a:r>
            <a:r>
              <a:rPr lang="en-US" sz="1000" dirty="0" smtClean="0"/>
              <a:t>18045 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96695" y="1457008"/>
            <a:ext cx="23089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Health </a:t>
            </a:r>
            <a:r>
              <a:rPr lang="en-US" sz="1000" dirty="0"/>
              <a:t>and Safety </a:t>
            </a:r>
            <a:r>
              <a:rPr lang="en-US" sz="1000" dirty="0" smtClean="0"/>
              <a:t>days 610 </a:t>
            </a:r>
            <a:r>
              <a:rPr lang="en-US" sz="1000" dirty="0" smtClean="0"/>
              <a:t>253-6202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000" dirty="0"/>
              <a:t>24 </a:t>
            </a:r>
            <a:r>
              <a:rPr lang="en-US" sz="1000" dirty="0" err="1" smtClean="0"/>
              <a:t>Hr</a:t>
            </a:r>
            <a:r>
              <a:rPr lang="en-US" sz="1000" dirty="0" smtClean="0"/>
              <a:t> Emergency / Spill line </a:t>
            </a:r>
            <a:br>
              <a:rPr lang="en-US" sz="1000" dirty="0" smtClean="0"/>
            </a:br>
            <a:r>
              <a:rPr lang="en-US" sz="1000" dirty="0" smtClean="0"/>
              <a:t>1-800-424-9300 </a:t>
            </a:r>
            <a:r>
              <a:rPr lang="en-US" sz="1000" dirty="0" err="1" smtClean="0"/>
              <a:t>Chemtrec</a:t>
            </a:r>
            <a:endParaRPr lang="en-US" sz="1000" dirty="0"/>
          </a:p>
        </p:txBody>
      </p:sp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4296"/>
            <a:ext cx="667156" cy="555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4191000" y="341875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(Signature </a:t>
            </a:r>
            <a:r>
              <a:rPr lang="en-US" sz="1000" dirty="0" smtClean="0"/>
              <a:t>Products</a:t>
            </a:r>
          </a:p>
          <a:p>
            <a:r>
              <a:rPr lang="en-US" sz="1000" dirty="0" smtClean="0"/>
              <a:t>Labeled)</a:t>
            </a:r>
            <a:endParaRPr lang="en-US" sz="1000" dirty="0" smtClean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292" y="796357"/>
            <a:ext cx="642180" cy="64218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217" y="780085"/>
            <a:ext cx="672783" cy="672783"/>
          </a:xfrm>
          <a:prstGeom prst="rect">
            <a:avLst/>
          </a:prstGeom>
        </p:spPr>
      </p:pic>
      <p:sp>
        <p:nvSpPr>
          <p:cNvPr id="31" name="TextBox 18"/>
          <p:cNvSpPr txBox="1">
            <a:spLocks noChangeArrowheads="1"/>
          </p:cNvSpPr>
          <p:nvPr/>
        </p:nvSpPr>
        <p:spPr bwMode="auto">
          <a:xfrm>
            <a:off x="3959727" y="713835"/>
            <a:ext cx="7312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Supplier </a:t>
            </a:r>
          </a:p>
        </p:txBody>
      </p:sp>
      <p:sp>
        <p:nvSpPr>
          <p:cNvPr id="32" name="TextBox 20"/>
          <p:cNvSpPr txBox="1">
            <a:spLocks noChangeArrowheads="1"/>
          </p:cNvSpPr>
          <p:nvPr/>
        </p:nvSpPr>
        <p:spPr bwMode="auto">
          <a:xfrm>
            <a:off x="685800" y="942201"/>
            <a:ext cx="877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Pictograms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54" name="TextBox 18"/>
          <p:cNvSpPr txBox="1">
            <a:spLocks noChangeArrowheads="1"/>
          </p:cNvSpPr>
          <p:nvPr/>
        </p:nvSpPr>
        <p:spPr bwMode="auto">
          <a:xfrm>
            <a:off x="4064202" y="4887447"/>
            <a:ext cx="7312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Supplier </a:t>
            </a:r>
          </a:p>
        </p:txBody>
      </p:sp>
      <p:sp>
        <p:nvSpPr>
          <p:cNvPr id="55" name="TextBox 17"/>
          <p:cNvSpPr txBox="1">
            <a:spLocks noChangeArrowheads="1"/>
          </p:cNvSpPr>
          <p:nvPr/>
        </p:nvSpPr>
        <p:spPr bwMode="auto">
          <a:xfrm>
            <a:off x="865646" y="4823658"/>
            <a:ext cx="674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Product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56" name="TextBox 26"/>
          <p:cNvSpPr txBox="1">
            <a:spLocks noChangeArrowheads="1"/>
          </p:cNvSpPr>
          <p:nvPr/>
        </p:nvSpPr>
        <p:spPr bwMode="auto">
          <a:xfrm>
            <a:off x="433626" y="6553200"/>
            <a:ext cx="13630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Hazard </a:t>
            </a:r>
            <a:r>
              <a:rPr lang="en-US" altLang="en-US" sz="1200" dirty="0" smtClean="0">
                <a:solidFill>
                  <a:srgbClr val="008000"/>
                </a:solidFill>
              </a:rPr>
              <a:t>Statements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57" name="TextBox 19"/>
          <p:cNvSpPr txBox="1">
            <a:spLocks noChangeArrowheads="1"/>
          </p:cNvSpPr>
          <p:nvPr/>
        </p:nvSpPr>
        <p:spPr bwMode="auto">
          <a:xfrm>
            <a:off x="2254932" y="6518493"/>
            <a:ext cx="21651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Precautionary </a:t>
            </a:r>
            <a:r>
              <a:rPr lang="en-US" altLang="en-US" sz="1200" dirty="0" smtClean="0">
                <a:solidFill>
                  <a:srgbClr val="008000"/>
                </a:solidFill>
              </a:rPr>
              <a:t>Statements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643196" y="5798299"/>
            <a:ext cx="9294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Signal Word</a:t>
            </a:r>
          </a:p>
        </p:txBody>
      </p:sp>
      <p:sp>
        <p:nvSpPr>
          <p:cNvPr id="59" name="TextBox 20"/>
          <p:cNvSpPr txBox="1">
            <a:spLocks noChangeArrowheads="1"/>
          </p:cNvSpPr>
          <p:nvPr/>
        </p:nvSpPr>
        <p:spPr bwMode="auto">
          <a:xfrm>
            <a:off x="1796691" y="5285601"/>
            <a:ext cx="877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Pictograms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587186" y="4808270"/>
            <a:ext cx="254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NEWSLINE NEUTRAL 355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55108" y="5198384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/>
              <a:t>Varn</a:t>
            </a:r>
            <a:r>
              <a:rPr lang="en-US" sz="1000" dirty="0"/>
              <a:t> International, Inc.,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a </a:t>
            </a:r>
            <a:r>
              <a:rPr lang="en-US" sz="1000" b="1" dirty="0"/>
              <a:t>Flint Group </a:t>
            </a:r>
            <a:r>
              <a:rPr lang="en-US" sz="1000" dirty="0"/>
              <a:t>Business</a:t>
            </a:r>
          </a:p>
          <a:p>
            <a:r>
              <a:rPr lang="en-US" sz="1000" dirty="0"/>
              <a:t>1333 N. Kirk Road</a:t>
            </a:r>
          </a:p>
          <a:p>
            <a:r>
              <a:rPr lang="en-US" sz="1000" dirty="0"/>
              <a:t>Batavia, IL </a:t>
            </a:r>
            <a:r>
              <a:rPr lang="en-US" sz="1000" dirty="0" smtClean="0"/>
              <a:t>62510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 xxx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72393" y="5840012"/>
            <a:ext cx="1736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Health </a:t>
            </a:r>
            <a:r>
              <a:rPr lang="en-US" sz="1000" dirty="0"/>
              <a:t>and Safety </a:t>
            </a:r>
            <a:r>
              <a:rPr lang="en-US" sz="1000" dirty="0" smtClean="0"/>
              <a:t>days </a:t>
            </a:r>
            <a:r>
              <a:rPr lang="en-US" sz="1000" dirty="0" smtClean="0"/>
              <a:t>1-800-336-8276 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000" dirty="0"/>
              <a:t>24 </a:t>
            </a:r>
            <a:r>
              <a:rPr lang="en-US" sz="1000" dirty="0" err="1" smtClean="0"/>
              <a:t>Hr</a:t>
            </a:r>
            <a:r>
              <a:rPr lang="en-US" sz="1000" dirty="0" smtClean="0"/>
              <a:t> Emergency Spill line </a:t>
            </a:r>
            <a:br>
              <a:rPr lang="en-US" sz="1000" dirty="0" smtClean="0"/>
            </a:br>
            <a:r>
              <a:rPr lang="en-US" sz="1000" dirty="0" smtClean="0"/>
              <a:t>1-800-424-9300 </a:t>
            </a:r>
            <a:r>
              <a:rPr lang="en-US" sz="1000" dirty="0" err="1" smtClean="0"/>
              <a:t>Chemtrec</a:t>
            </a:r>
            <a:endParaRPr lang="en-US" sz="1000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554" y="5292299"/>
            <a:ext cx="727501" cy="727501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496152" y="5800195"/>
            <a:ext cx="871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Danger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1000" y="6997005"/>
            <a:ext cx="16153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Causes damage to organs</a:t>
            </a:r>
            <a:r>
              <a:rPr lang="en-US" sz="1200" dirty="0" smtClean="0"/>
              <a:t>.</a:t>
            </a:r>
            <a:br>
              <a:rPr lang="en-US" sz="1200" dirty="0" smtClean="0"/>
            </a:br>
            <a:endParaRPr lang="en-US" sz="1200" dirty="0"/>
          </a:p>
          <a:p>
            <a:r>
              <a:rPr lang="en-US" sz="1200" dirty="0"/>
              <a:t>Causes damage to organs through prolonged or repeated exposure</a:t>
            </a:r>
            <a:r>
              <a:rPr lang="en-US" sz="1200" dirty="0" smtClean="0"/>
              <a:t>. 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17346" y="6870773"/>
            <a:ext cx="43930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Prevention : </a:t>
            </a:r>
            <a:r>
              <a:rPr lang="en-US" sz="1000" dirty="0"/>
              <a:t>Do not breathe vapor. Do not eat, drink or smoke when using this product. </a:t>
            </a:r>
            <a:r>
              <a:rPr lang="en-US" sz="1000" dirty="0" smtClean="0"/>
              <a:t>Wash hands </a:t>
            </a:r>
            <a:r>
              <a:rPr lang="en-US" sz="1000" dirty="0"/>
              <a:t>thoroughly after handling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endParaRPr lang="en-US" sz="1000" dirty="0"/>
          </a:p>
          <a:p>
            <a:r>
              <a:rPr lang="en-US" sz="1000" b="1" dirty="0"/>
              <a:t>Response : </a:t>
            </a:r>
            <a:r>
              <a:rPr lang="en-US" sz="1000" dirty="0"/>
              <a:t>Get medical attention if you feel unwell. IF exposed: Call a POISON CENTER </a:t>
            </a:r>
            <a:r>
              <a:rPr lang="en-US" sz="1000" dirty="0" smtClean="0"/>
              <a:t>or physician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endParaRPr lang="en-US" sz="1000" dirty="0"/>
          </a:p>
          <a:p>
            <a:r>
              <a:rPr lang="en-US" sz="1000" b="1" dirty="0"/>
              <a:t>Storage : </a:t>
            </a:r>
            <a:r>
              <a:rPr lang="en-US" sz="1000" dirty="0"/>
              <a:t>Store locked up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endParaRPr lang="en-US" sz="1000" dirty="0"/>
          </a:p>
          <a:p>
            <a:r>
              <a:rPr lang="en-US" sz="1000" b="1" dirty="0"/>
              <a:t>Disposal : </a:t>
            </a:r>
            <a:r>
              <a:rPr lang="en-US" sz="1000" dirty="0"/>
              <a:t>Dispose of contents and container in accordance with all local, regional, national </a:t>
            </a:r>
            <a:r>
              <a:rPr lang="en-US" sz="1000" dirty="0" smtClean="0"/>
              <a:t>and international </a:t>
            </a:r>
            <a:r>
              <a:rPr lang="en-US" sz="1000" dirty="0"/>
              <a:t>regulations</a:t>
            </a:r>
            <a:r>
              <a:rPr lang="en-US" sz="700" dirty="0" smtClean="0"/>
              <a:t>.  </a:t>
            </a:r>
            <a:r>
              <a:rPr lang="en-US" sz="7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7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2226357" y="6705600"/>
            <a:ext cx="9012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677" y="4808270"/>
            <a:ext cx="1404139" cy="4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/>
          <p:cNvSpPr/>
          <p:nvPr/>
        </p:nvSpPr>
        <p:spPr>
          <a:xfrm>
            <a:off x="0" y="4343400"/>
            <a:ext cx="6858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0" y="8915400"/>
            <a:ext cx="68580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24375" y="8880901"/>
            <a:ext cx="414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This </a:t>
            </a:r>
            <a:r>
              <a:rPr lang="en-US" sz="1200" dirty="0">
                <a:solidFill>
                  <a:schemeClr val="bg1"/>
                </a:solidFill>
              </a:rPr>
              <a:t>b</a:t>
            </a:r>
            <a:r>
              <a:rPr lang="en-US" sz="1200" dirty="0" smtClean="0">
                <a:solidFill>
                  <a:schemeClr val="bg1"/>
                </a:solidFill>
              </a:rPr>
              <a:t>ar can be used for color coding to match abbreviated label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52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734794"/>
            <a:ext cx="434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chemeClr val="accent2">
                    <a:lumMod val="75000"/>
                  </a:schemeClr>
                </a:solidFill>
              </a:rPr>
              <a:t>Small label in combination with large label posted in work area:</a:t>
            </a:r>
          </a:p>
          <a:p>
            <a:r>
              <a:rPr lang="en-US" sz="1200" dirty="0" smtClean="0"/>
              <a:t>Some companies may want to make very small and simple labels and post the full </a:t>
            </a:r>
          </a:p>
          <a:p>
            <a:r>
              <a:rPr lang="en-US" sz="1200" dirty="0" smtClean="0"/>
              <a:t>Label (laminated) in a notebook or on a ring clip nearby in the workplace.</a:t>
            </a:r>
          </a:p>
          <a:p>
            <a:endParaRPr lang="en-US" sz="1200" dirty="0"/>
          </a:p>
          <a:p>
            <a:r>
              <a:rPr lang="en-US" sz="1200" dirty="0" smtClean="0"/>
              <a:t>The large template makes 5.5 x 4.25 sized labels (2-up on an 8.5 x 11). The abbreviated labels when cut  from the small template below are designed to fit into “business card size” laminate pouches.</a:t>
            </a:r>
          </a:p>
          <a:p>
            <a:endParaRPr lang="en-US" sz="1200" dirty="0"/>
          </a:p>
          <a:p>
            <a:r>
              <a:rPr lang="en-US" sz="1200" dirty="0" smtClean="0"/>
              <a:t>A good add-on for this scenario for this method would be to color code the small abbreviated label and use the same colored “bar” at the bottom of the posted label.</a:t>
            </a:r>
          </a:p>
          <a:p>
            <a:r>
              <a:rPr lang="en-US" sz="1200" dirty="0" smtClean="0"/>
              <a:t>(Example color code: Roller wash – Red, Blanket Wash – Purple, Roller &amp; Blanket wash – Orange )</a:t>
            </a:r>
            <a:endParaRPr lang="en-US" sz="1200" dirty="0"/>
          </a:p>
        </p:txBody>
      </p:sp>
      <p:pic>
        <p:nvPicPr>
          <p:cNvPr id="9" name="Snagit_PPT5B8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172" y="5273261"/>
            <a:ext cx="441739" cy="441739"/>
          </a:xfrm>
          <a:prstGeom prst="rect">
            <a:avLst/>
          </a:prstGeom>
        </p:spPr>
      </p:pic>
      <p:pic>
        <p:nvPicPr>
          <p:cNvPr id="10" name="Snagit_PPT4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368" y="5317363"/>
            <a:ext cx="461260" cy="397637"/>
          </a:xfrm>
          <a:prstGeom prst="rect">
            <a:avLst/>
          </a:prstGeom>
        </p:spPr>
      </p:pic>
      <p:pic>
        <p:nvPicPr>
          <p:cNvPr id="11" name="Snagit_PPTC99C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772" y="5303900"/>
            <a:ext cx="517828" cy="4111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09600" y="4648200"/>
            <a:ext cx="2895600" cy="1600200"/>
          </a:xfrm>
          <a:prstGeom prst="rect">
            <a:avLst/>
          </a:prstGeom>
          <a:noFill/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" y="4648200"/>
            <a:ext cx="2058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GC-120-04</a:t>
            </a:r>
            <a:br>
              <a:rPr lang="en-US" sz="2000" b="1" dirty="0" smtClean="0"/>
            </a:br>
            <a:r>
              <a:rPr lang="en-US" sz="1400" b="1" dirty="0" smtClean="0"/>
              <a:t>Roller &amp;  Blanket </a:t>
            </a:r>
            <a:r>
              <a:rPr lang="en-US" sz="1400" b="1" dirty="0" smtClean="0"/>
              <a:t>Wash </a:t>
            </a:r>
            <a:r>
              <a:rPr lang="en-US" sz="900" dirty="0" smtClean="0">
                <a:solidFill>
                  <a:schemeClr val="accent6">
                    <a:lumMod val="75000"/>
                  </a:schemeClr>
                </a:solidFill>
              </a:rPr>
              <a:t>xxx</a:t>
            </a:r>
            <a:endParaRPr lang="en-US" sz="9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800" b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609600" y="5981700"/>
            <a:ext cx="2895600" cy="266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8" y="4672013"/>
            <a:ext cx="531812" cy="34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667000" y="4876800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aettenschweiler" panose="020B0706040902060204" pitchFamily="34" charset="0"/>
              </a:rPr>
              <a:t>True </a:t>
            </a:r>
            <a:r>
              <a:rPr lang="en-US" sz="1200" dirty="0" err="1" smtClean="0">
                <a:latin typeface="Haettenschweiler" panose="020B0706040902060204" pitchFamily="34" charset="0"/>
              </a:rPr>
              <a:t>Chems</a:t>
            </a:r>
            <a:endParaRPr lang="en-US" sz="1200" dirty="0">
              <a:latin typeface="Haettenschweiler" panose="020B070604090206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81400" y="4648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581400" y="6248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505200" y="4114800"/>
            <a:ext cx="0" cy="35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05200" y="6352401"/>
            <a:ext cx="0" cy="35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9600" y="4223950"/>
            <a:ext cx="0" cy="35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" y="6461551"/>
            <a:ext cx="0" cy="35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8600" y="4648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8600" y="6248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44539" y="5773579"/>
            <a:ext cx="21034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Note: Full GHS label is posted nearby</a:t>
            </a:r>
            <a:endParaRPr lang="en-US" sz="1000" dirty="0"/>
          </a:p>
        </p:txBody>
      </p:sp>
      <p:sp>
        <p:nvSpPr>
          <p:cNvPr id="30" name="TextBox 17"/>
          <p:cNvSpPr txBox="1">
            <a:spLocks noChangeArrowheads="1"/>
          </p:cNvSpPr>
          <p:nvPr/>
        </p:nvSpPr>
        <p:spPr bwMode="auto">
          <a:xfrm>
            <a:off x="632626" y="4706272"/>
            <a:ext cx="674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Product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31" name="TextBox 20"/>
          <p:cNvSpPr txBox="1">
            <a:spLocks noChangeArrowheads="1"/>
          </p:cNvSpPr>
          <p:nvPr/>
        </p:nvSpPr>
        <p:spPr bwMode="auto">
          <a:xfrm>
            <a:off x="581025" y="5247933"/>
            <a:ext cx="877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8000"/>
                </a:solidFill>
              </a:rPr>
              <a:t>Pictograms</a:t>
            </a:r>
            <a:endParaRPr lang="en-US" altLang="en-US" sz="1200" dirty="0">
              <a:solidFill>
                <a:srgbClr val="008000"/>
              </a:solidFill>
            </a:endParaRPr>
          </a:p>
        </p:txBody>
      </p:sp>
      <p:sp>
        <p:nvSpPr>
          <p:cNvPr id="32" name="TextBox 18"/>
          <p:cNvSpPr txBox="1">
            <a:spLocks noChangeArrowheads="1"/>
          </p:cNvSpPr>
          <p:nvPr/>
        </p:nvSpPr>
        <p:spPr bwMode="auto">
          <a:xfrm>
            <a:off x="2773910" y="5040364"/>
            <a:ext cx="7312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>
                <a:solidFill>
                  <a:srgbClr val="008000"/>
                </a:solidFill>
              </a:rPr>
              <a:t>Supplier </a:t>
            </a:r>
          </a:p>
        </p:txBody>
      </p:sp>
    </p:spTree>
    <p:extLst>
      <p:ext uri="{BB962C8B-B14F-4D97-AF65-F5344CB8AC3E}">
        <p14:creationId xmlns:p14="http://schemas.microsoft.com/office/powerpoint/2010/main" val="149452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400050" y="1919843"/>
            <a:ext cx="30861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b="1" dirty="0"/>
              <a:t>Hazard Statements </a:t>
            </a:r>
            <a:r>
              <a:rPr lang="en-US" altLang="en-US" sz="1200" b="1" u="sng" dirty="0">
                <a:solidFill>
                  <a:schemeClr val="tx2"/>
                </a:solidFill>
              </a:rPr>
              <a:t>(Health hazards)</a:t>
            </a:r>
          </a:p>
          <a:p>
            <a:r>
              <a:rPr lang="en-US" altLang="en-US" sz="1200" dirty="0"/>
              <a:t>H300: Fatal if swallowed</a:t>
            </a:r>
          </a:p>
          <a:p>
            <a:r>
              <a:rPr lang="en-US" altLang="en-US" sz="1200" dirty="0"/>
              <a:t>H301: Toxic if swallowed</a:t>
            </a:r>
          </a:p>
          <a:p>
            <a:r>
              <a:rPr lang="en-US" altLang="en-US" sz="1200" dirty="0"/>
              <a:t>H302: Harmful if swallowed</a:t>
            </a:r>
          </a:p>
          <a:p>
            <a:r>
              <a:rPr lang="en-US" altLang="en-US" sz="1200" dirty="0"/>
              <a:t>H303: May be harmful if swallowed</a:t>
            </a:r>
          </a:p>
          <a:p>
            <a:r>
              <a:rPr lang="en-US" altLang="en-US" sz="1200" dirty="0"/>
              <a:t>H304: May be fatal if swallowed and enters airways</a:t>
            </a:r>
          </a:p>
          <a:p>
            <a:r>
              <a:rPr lang="en-US" altLang="en-US" sz="1200" dirty="0"/>
              <a:t>H305: May be harmful if swallowed and enters airways</a:t>
            </a:r>
          </a:p>
          <a:p>
            <a:r>
              <a:rPr lang="en-US" altLang="en-US" sz="1200" dirty="0"/>
              <a:t>H310: Fatal in contact with skin</a:t>
            </a:r>
          </a:p>
          <a:p>
            <a:r>
              <a:rPr lang="en-US" altLang="en-US" sz="1200" dirty="0"/>
              <a:t>H311: Toxic in contact with skin</a:t>
            </a:r>
          </a:p>
          <a:p>
            <a:r>
              <a:rPr lang="en-US" altLang="en-US" sz="1200" dirty="0"/>
              <a:t>H312: Harmful in contact with skin</a:t>
            </a:r>
          </a:p>
          <a:p>
            <a:r>
              <a:rPr lang="en-US" altLang="en-US" sz="1200" dirty="0"/>
              <a:t>H313: May be harmful in contact with skin</a:t>
            </a:r>
          </a:p>
          <a:p>
            <a:r>
              <a:rPr lang="en-US" altLang="en-US" sz="1200" dirty="0"/>
              <a:t>H314: Causes severe skin burns and eye damage</a:t>
            </a:r>
          </a:p>
          <a:p>
            <a:r>
              <a:rPr lang="en-US" altLang="en-US" sz="1200" dirty="0"/>
              <a:t>H315: Causes skin irritation</a:t>
            </a:r>
          </a:p>
          <a:p>
            <a:r>
              <a:rPr lang="en-US" altLang="en-US" sz="1200" dirty="0"/>
              <a:t>H316: Causes mild skin irritation</a:t>
            </a:r>
          </a:p>
          <a:p>
            <a:r>
              <a:rPr lang="en-US" altLang="en-US" sz="1200" dirty="0"/>
              <a:t>H317: May cause an allergic skin reaction</a:t>
            </a:r>
          </a:p>
          <a:p>
            <a:r>
              <a:rPr lang="en-US" altLang="en-US" sz="1200" dirty="0"/>
              <a:t>H318: Causes serious eye damage</a:t>
            </a:r>
          </a:p>
          <a:p>
            <a:r>
              <a:rPr lang="en-US" altLang="en-US" sz="1200" dirty="0"/>
              <a:t>H319: Causes serious eye irritation</a:t>
            </a:r>
          </a:p>
          <a:p>
            <a:r>
              <a:rPr lang="en-US" altLang="en-US" sz="1200" dirty="0"/>
              <a:t>H320: Causes eye irritation</a:t>
            </a:r>
          </a:p>
          <a:p>
            <a:r>
              <a:rPr lang="en-US" altLang="en-US" sz="1200" dirty="0"/>
              <a:t>H330: Fatal if inhaled</a:t>
            </a:r>
          </a:p>
          <a:p>
            <a:r>
              <a:rPr lang="en-US" altLang="en-US" sz="1200" dirty="0"/>
              <a:t>H331: Toxic if inhaled</a:t>
            </a:r>
          </a:p>
          <a:p>
            <a:r>
              <a:rPr lang="en-US" altLang="en-US" sz="1200" dirty="0"/>
              <a:t>H332: Harmful if inhaled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3559767" y="2135584"/>
            <a:ext cx="315753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/>
              <a:t>H333: May be harmful if inhaled</a:t>
            </a:r>
          </a:p>
          <a:p>
            <a:r>
              <a:rPr lang="en-US" altLang="en-US" sz="1200" dirty="0"/>
              <a:t>H334: May cause allergy or asthma symptoms or breathing difficulties if inhaled</a:t>
            </a:r>
          </a:p>
          <a:p>
            <a:r>
              <a:rPr lang="en-US" altLang="en-US" sz="1200" dirty="0"/>
              <a:t>H335: May cause respiratory irritation</a:t>
            </a:r>
          </a:p>
          <a:p>
            <a:r>
              <a:rPr lang="en-US" altLang="en-US" sz="1200" dirty="0"/>
              <a:t>H336: May cause drowsiness or dizziness</a:t>
            </a:r>
          </a:p>
          <a:p>
            <a:r>
              <a:rPr lang="en-US" altLang="en-US" sz="1200" dirty="0"/>
              <a:t>H340: May cause genetic defects</a:t>
            </a:r>
          </a:p>
          <a:p>
            <a:r>
              <a:rPr lang="en-US" altLang="en-US" sz="1200" dirty="0"/>
              <a:t>H341: Suspected of causing genetic defects</a:t>
            </a:r>
          </a:p>
          <a:p>
            <a:r>
              <a:rPr lang="en-US" altLang="en-US" sz="1200" dirty="0"/>
              <a:t>H350: May cause cancer</a:t>
            </a:r>
          </a:p>
          <a:p>
            <a:r>
              <a:rPr lang="en-US" altLang="en-US" sz="1200" dirty="0"/>
              <a:t>H351: Suspected of causing cancer</a:t>
            </a:r>
          </a:p>
          <a:p>
            <a:r>
              <a:rPr lang="en-US" altLang="en-US" sz="1200" dirty="0"/>
              <a:t>H360: May damage fertility or the unborn child</a:t>
            </a:r>
          </a:p>
          <a:p>
            <a:r>
              <a:rPr lang="en-US" altLang="en-US" sz="1200" dirty="0"/>
              <a:t>H361: Suspected of damaging fertility or the unborn child</a:t>
            </a:r>
          </a:p>
          <a:p>
            <a:r>
              <a:rPr lang="en-US" altLang="en-US" sz="1200" dirty="0"/>
              <a:t>H362: May cause harm to breast-fed children</a:t>
            </a:r>
          </a:p>
          <a:p>
            <a:r>
              <a:rPr lang="en-US" altLang="en-US" sz="1200" dirty="0"/>
              <a:t>H370: Causes damage to organs</a:t>
            </a:r>
          </a:p>
          <a:p>
            <a:r>
              <a:rPr lang="en-US" altLang="en-US" sz="1200" dirty="0"/>
              <a:t>H371: May cause damage to organs</a:t>
            </a:r>
          </a:p>
          <a:p>
            <a:r>
              <a:rPr lang="en-US" altLang="en-US" sz="1200" dirty="0"/>
              <a:t>H372: Causes damage to organs through prolonged or repeated exposure</a:t>
            </a:r>
          </a:p>
          <a:p>
            <a:r>
              <a:rPr lang="en-US" altLang="en-US" sz="1200" dirty="0"/>
              <a:t>H373: May cause damage to organs through prolonged or repeated exposure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0023" y="418326"/>
            <a:ext cx="6013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If you have a printed SDS and no digital file for the SDS (or if your digital file is just a scan of a printed document), you can copy and paste the appropriate Hazard Statements from below when making your GHS label manually.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1109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71450" y="477083"/>
            <a:ext cx="302895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b="1" dirty="0"/>
              <a:t>Hazard Statements </a:t>
            </a:r>
            <a:r>
              <a:rPr lang="en-US" altLang="en-US" sz="1200" b="1" u="sng" dirty="0">
                <a:solidFill>
                  <a:schemeClr val="tx2"/>
                </a:solidFill>
              </a:rPr>
              <a:t>(Physical hazards)</a:t>
            </a:r>
          </a:p>
          <a:p>
            <a:r>
              <a:rPr lang="en-US" altLang="en-US" sz="1200" dirty="0"/>
              <a:t>H200: Unstable explosive</a:t>
            </a:r>
          </a:p>
          <a:p>
            <a:r>
              <a:rPr lang="en-US" altLang="en-US" sz="1200" dirty="0"/>
              <a:t>H201: Explosive; mass explosion hazard</a:t>
            </a:r>
          </a:p>
          <a:p>
            <a:r>
              <a:rPr lang="en-US" altLang="en-US" sz="1200" dirty="0"/>
              <a:t>H202: Explosive; severe projection hazard</a:t>
            </a:r>
          </a:p>
          <a:p>
            <a:r>
              <a:rPr lang="en-US" altLang="en-US" sz="1200" dirty="0"/>
              <a:t>H203: Explosive; fire, blast or projection hazard</a:t>
            </a:r>
          </a:p>
          <a:p>
            <a:r>
              <a:rPr lang="en-US" altLang="en-US" sz="1200" dirty="0"/>
              <a:t>H204: Fire or projection hazard</a:t>
            </a:r>
          </a:p>
          <a:p>
            <a:r>
              <a:rPr lang="en-US" altLang="en-US" sz="1200" dirty="0"/>
              <a:t>H205: May mass explode in fire</a:t>
            </a:r>
          </a:p>
          <a:p>
            <a:r>
              <a:rPr lang="en-US" altLang="en-US" sz="1200" dirty="0"/>
              <a:t>H220: Extremely flammable gas</a:t>
            </a:r>
          </a:p>
          <a:p>
            <a:r>
              <a:rPr lang="en-US" altLang="en-US" sz="1200" dirty="0"/>
              <a:t>H221: Flammable gas</a:t>
            </a:r>
          </a:p>
          <a:p>
            <a:r>
              <a:rPr lang="en-US" altLang="en-US" sz="1200" dirty="0"/>
              <a:t>H222: Extremely flammable aerosol</a:t>
            </a:r>
          </a:p>
          <a:p>
            <a:r>
              <a:rPr lang="en-US" altLang="en-US" sz="1200" dirty="0"/>
              <a:t>H223: Flammable aerosol</a:t>
            </a:r>
          </a:p>
          <a:p>
            <a:r>
              <a:rPr lang="en-US" altLang="en-US" sz="1200" dirty="0"/>
              <a:t>H224: Extremely flammable liquid and </a:t>
            </a:r>
            <a:r>
              <a:rPr lang="en-US" altLang="en-US" sz="1200" dirty="0" err="1"/>
              <a:t>vapour</a:t>
            </a:r>
            <a:endParaRPr lang="en-US" altLang="en-US" sz="1200" dirty="0"/>
          </a:p>
          <a:p>
            <a:r>
              <a:rPr lang="en-US" altLang="en-US" sz="1200" dirty="0"/>
              <a:t>H225: Highly flammable liquid and </a:t>
            </a:r>
            <a:r>
              <a:rPr lang="en-US" altLang="en-US" sz="1200" dirty="0" err="1"/>
              <a:t>vapour</a:t>
            </a:r>
            <a:endParaRPr lang="en-US" altLang="en-US" sz="1200" dirty="0"/>
          </a:p>
          <a:p>
            <a:r>
              <a:rPr lang="en-US" altLang="en-US" sz="1200" dirty="0"/>
              <a:t>H226: Flammable liquid and </a:t>
            </a:r>
            <a:r>
              <a:rPr lang="en-US" altLang="en-US" sz="1200" dirty="0" err="1"/>
              <a:t>vapour</a:t>
            </a:r>
            <a:endParaRPr lang="en-US" altLang="en-US" sz="1200" dirty="0"/>
          </a:p>
          <a:p>
            <a:r>
              <a:rPr lang="en-US" altLang="en-US" sz="1200" dirty="0"/>
              <a:t>H227: Combustible liquid</a:t>
            </a:r>
          </a:p>
          <a:p>
            <a:r>
              <a:rPr lang="en-US" altLang="en-US" sz="1200" dirty="0"/>
              <a:t>H228: Flammable solid</a:t>
            </a:r>
          </a:p>
          <a:p>
            <a:r>
              <a:rPr lang="en-US" altLang="en-US" sz="1200" dirty="0"/>
              <a:t>H229: Pressurized container: may burst if heated</a:t>
            </a:r>
          </a:p>
          <a:p>
            <a:r>
              <a:rPr lang="en-US" altLang="en-US" sz="1200" dirty="0"/>
              <a:t>H230: May react explosively even in the absence of air</a:t>
            </a:r>
          </a:p>
          <a:p>
            <a:endParaRPr lang="en-US" altLang="en-US" dirty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408760" y="770215"/>
            <a:ext cx="3429000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dirty="0"/>
              <a:t>H231: May react explosively even in the absence of air at elevated pressure and/or temperature</a:t>
            </a:r>
          </a:p>
          <a:p>
            <a:r>
              <a:rPr lang="en-US" altLang="en-US" sz="1200" dirty="0"/>
              <a:t>H240: Heating may cause an explosion</a:t>
            </a:r>
          </a:p>
          <a:p>
            <a:r>
              <a:rPr lang="en-US" altLang="en-US" sz="1200" dirty="0"/>
              <a:t>H241: Heating may cause a fire or explosion</a:t>
            </a:r>
          </a:p>
          <a:p>
            <a:r>
              <a:rPr lang="en-US" altLang="en-US" sz="1200" dirty="0"/>
              <a:t>H242: Heating may cause a fire</a:t>
            </a:r>
          </a:p>
          <a:p>
            <a:r>
              <a:rPr lang="en-US" altLang="en-US" sz="1200" dirty="0"/>
              <a:t>H250: Catches fire spontaneously if exposed to air</a:t>
            </a:r>
          </a:p>
          <a:p>
            <a:r>
              <a:rPr lang="en-US" altLang="en-US" sz="1200" dirty="0"/>
              <a:t>H251: Self-heating; may catch fire</a:t>
            </a:r>
          </a:p>
          <a:p>
            <a:r>
              <a:rPr lang="en-US" altLang="en-US" sz="1200" dirty="0"/>
              <a:t>H252: Self-heating in large quantities; may catch fire</a:t>
            </a:r>
          </a:p>
          <a:p>
            <a:r>
              <a:rPr lang="en-US" altLang="en-US" sz="1200" dirty="0"/>
              <a:t>H260: In contact with water releases flammable gases which may ignite spontaneously</a:t>
            </a:r>
          </a:p>
          <a:p>
            <a:r>
              <a:rPr lang="en-US" altLang="en-US" sz="1200" dirty="0"/>
              <a:t>H261: In contact with water releases flammable gas</a:t>
            </a:r>
          </a:p>
          <a:p>
            <a:r>
              <a:rPr lang="en-US" altLang="en-US" sz="1200" dirty="0"/>
              <a:t>H270: May cause or intensify fire; oxidizer</a:t>
            </a:r>
          </a:p>
          <a:p>
            <a:r>
              <a:rPr lang="en-US" altLang="en-US" sz="1200" dirty="0"/>
              <a:t>H271: May cause fire or explosion; strong oxidizer</a:t>
            </a:r>
          </a:p>
          <a:p>
            <a:r>
              <a:rPr lang="en-US" altLang="en-US" sz="1200" dirty="0"/>
              <a:t>H272: May intensify fire; oxidizer</a:t>
            </a:r>
          </a:p>
          <a:p>
            <a:r>
              <a:rPr lang="en-US" altLang="en-US" sz="1200" dirty="0"/>
              <a:t>H280: Contains gas under pressure; may explode if heated</a:t>
            </a:r>
          </a:p>
          <a:p>
            <a:r>
              <a:rPr lang="en-US" altLang="en-US" sz="1200" dirty="0"/>
              <a:t>H281: Contains refrigerated gas; may cause cryogenic burns or injury</a:t>
            </a:r>
          </a:p>
          <a:p>
            <a:r>
              <a:rPr lang="en-US" altLang="en-US" sz="1200" dirty="0"/>
              <a:t>H290: May be corrosive to metals</a:t>
            </a:r>
          </a:p>
          <a:p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85900" y="4989049"/>
            <a:ext cx="34290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200" b="1" dirty="0"/>
              <a:t>Hazard Statements </a:t>
            </a:r>
            <a:r>
              <a:rPr lang="en-US" altLang="en-US" sz="1200" b="1" u="sng" dirty="0">
                <a:solidFill>
                  <a:schemeClr val="tx2"/>
                </a:solidFill>
              </a:rPr>
              <a:t>(Environmental hazards)</a:t>
            </a:r>
            <a:endParaRPr lang="en-US" altLang="en-US" sz="1200" u="sng" dirty="0">
              <a:solidFill>
                <a:schemeClr val="tx2"/>
              </a:solidFill>
            </a:endParaRPr>
          </a:p>
          <a:p>
            <a:r>
              <a:rPr lang="en-US" altLang="en-US" sz="1200" dirty="0"/>
              <a:t>H400: Very toxic to aquatic life</a:t>
            </a:r>
          </a:p>
          <a:p>
            <a:r>
              <a:rPr lang="en-US" altLang="en-US" sz="1200" dirty="0"/>
              <a:t>H401: Toxic to aquatic life</a:t>
            </a:r>
          </a:p>
          <a:p>
            <a:r>
              <a:rPr lang="en-US" altLang="en-US" sz="1200" dirty="0"/>
              <a:t>H402: Harmful to aquatic life</a:t>
            </a:r>
          </a:p>
          <a:p>
            <a:r>
              <a:rPr lang="en-US" altLang="en-US" sz="1200" dirty="0"/>
              <a:t>H410: Very toxic to aquatic life with long lasting effects</a:t>
            </a:r>
          </a:p>
          <a:p>
            <a:r>
              <a:rPr lang="en-US" altLang="en-US" sz="1200" dirty="0"/>
              <a:t>H411: Toxic to aquatic life with long lasting effects</a:t>
            </a:r>
          </a:p>
          <a:p>
            <a:r>
              <a:rPr lang="en-US" altLang="en-US" sz="1200" dirty="0"/>
              <a:t>H412: Harmful to aquatic life with long lasting effects</a:t>
            </a:r>
          </a:p>
          <a:p>
            <a:r>
              <a:rPr lang="en-US" altLang="en-US" sz="1200" dirty="0"/>
              <a:t>H413: May cause long lasting harmful effects to aquatic life</a:t>
            </a:r>
          </a:p>
          <a:p>
            <a:r>
              <a:rPr lang="en-US" altLang="en-US" sz="1200" dirty="0"/>
              <a:t>H420: Harms public health and the environment by destroying ozone in the upper atmosphere</a:t>
            </a:r>
          </a:p>
        </p:txBody>
      </p:sp>
    </p:spTree>
    <p:extLst>
      <p:ext uri="{BB962C8B-B14F-4D97-AF65-F5344CB8AC3E}">
        <p14:creationId xmlns:p14="http://schemas.microsoft.com/office/powerpoint/2010/main" val="277348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1977</Words>
  <Application>Microsoft Office PowerPoint</Application>
  <PresentationFormat>On-screen Show (4:3)</PresentationFormat>
  <Paragraphs>265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Making In-house GHS-Style Labels for Chemicals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Eudy</dc:creator>
  <cp:lastModifiedBy>Joe Eudy</cp:lastModifiedBy>
  <cp:revision>21</cp:revision>
  <cp:lastPrinted>2016-05-24T21:54:56Z</cp:lastPrinted>
  <dcterms:created xsi:type="dcterms:W3CDTF">2016-05-24T15:51:30Z</dcterms:created>
  <dcterms:modified xsi:type="dcterms:W3CDTF">2016-05-24T22:02:15Z</dcterms:modified>
</cp:coreProperties>
</file>